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6"/>
  </p:notesMasterIdLst>
  <p:handoutMasterIdLst>
    <p:handoutMasterId r:id="rId7"/>
  </p:handoutMasterIdLst>
  <p:sldIdLst>
    <p:sldId id="259" r:id="rId2"/>
    <p:sldId id="258" r:id="rId3"/>
    <p:sldId id="260" r:id="rId4"/>
    <p:sldId id="257" r:id="rId5"/>
  </p:sldIdLst>
  <p:sldSz cx="9144000" cy="6858000" type="screen4x3"/>
  <p:notesSz cx="6797675" cy="9982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663300"/>
    <a:srgbClr val="006600"/>
    <a:srgbClr val="000099"/>
    <a:srgbClr val="FF00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3" autoAdjust="0"/>
    <p:restoredTop sz="94655" autoAdjust="0"/>
  </p:normalViewPr>
  <p:slideViewPr>
    <p:cSldViewPr>
      <p:cViewPr varScale="1">
        <p:scale>
          <a:sx n="70" d="100"/>
          <a:sy n="70" d="100"/>
        </p:scale>
        <p:origin x="15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91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D556D-6071-48A0-969D-C963951FEB3C}" type="datetimeFigureOut">
              <a:rPr lang="is-IS" smtClean="0"/>
              <a:pPr/>
              <a:t>18.2.2016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81358"/>
            <a:ext cx="2945659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81358"/>
            <a:ext cx="2945659" cy="4991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ADE88-C7D1-4937-A989-9D9C7617A153}" type="slidenum">
              <a:rPr lang="is-IS" smtClean="0"/>
              <a:pPr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74824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9300"/>
            <a:ext cx="4991100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41545"/>
            <a:ext cx="5438140" cy="449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81358"/>
            <a:ext cx="2945659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81358"/>
            <a:ext cx="2945659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2A2EF47-8446-47A5-B740-7E9547A870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31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44F6BF1-62C7-4274-8520-0E76F21F794C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2068853-0E1C-4705-BCFA-5050696FB0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A0C6B1-E84F-40BF-93A2-A77C2AE166B2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29A7CE3-BBDB-4014-81E4-A224E6603B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39D4C4A-DD6F-4D29-B0FE-0DDE1B90BF9E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504D9A-BBBA-44C2-A202-E4727B96CD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fld id="{5E325F44-D9E2-4CC3-9CC6-C903180C5928}" type="datetime5">
              <a:rPr lang="en-GB"/>
              <a:pPr/>
              <a:t>18-Feb-16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AEC5CFD-5C87-4D2F-9413-17F296CED9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118662-88A9-4135-B036-14F04F735F84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188A87-3008-485A-B875-4B3FFD7CE8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4819CF-30CA-46AB-968E-073A62CBC85B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05BDA9C-63DA-4DBF-9BDE-73C25B708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1130AB-01E1-4AE4-8936-D53BE345C6C9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D6A8B4-BCD9-490C-AEA5-031264FC5F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3D76D4-4F19-44FB-A331-5847BF46DD3C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57779-52C3-4AE4-8921-E06BE6498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329551-85A4-4CCA-91A2-C9D84AC248BA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82BA7D-0F27-48E4-ADD0-88E2410082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3BF89A1-FBA1-4C17-890D-B984F3F72F13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8A79E8-11CA-428A-A619-531399F090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803D30-6105-4E53-B069-1A463AF71F1A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BB6205-61D3-41DA-A5F5-73575EB270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180143-FF6A-4B03-AFFF-D6D17F19C9DF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AB05D9-E572-4F2E-B875-AB6101C1E5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D7B9EFA-5263-47AD-A7DE-CB93CDC2091D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1B27B1E-1579-44F6-9D62-5B585D34AD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s-IS" b="1" dirty="0" smtClean="0">
                <a:latin typeface="Arial" charset="0"/>
              </a:rPr>
              <a:t>FÉLA2AA05 </a:t>
            </a:r>
            <a:r>
              <a:rPr lang="is-IS" b="1" dirty="0">
                <a:latin typeface="Arial" charset="0"/>
              </a:rPr>
              <a:t/>
            </a:r>
            <a:br>
              <a:rPr lang="is-IS" b="1" dirty="0">
                <a:latin typeface="Arial" charset="0"/>
              </a:rPr>
            </a:br>
            <a:r>
              <a:rPr lang="is-IS" sz="4000" b="1" dirty="0">
                <a:latin typeface="Arial" charset="0"/>
              </a:rPr>
              <a:t>Verkefni </a:t>
            </a:r>
            <a:r>
              <a:rPr lang="is-IS" sz="4000" b="1" dirty="0" smtClean="0">
                <a:latin typeface="Arial" charset="0"/>
              </a:rPr>
              <a:t/>
            </a:r>
            <a:br>
              <a:rPr lang="is-IS" sz="4000" b="1" dirty="0" smtClean="0">
                <a:latin typeface="Arial" charset="0"/>
              </a:rPr>
            </a:br>
            <a:r>
              <a:rPr lang="is-IS" sz="4000" b="1" dirty="0" smtClean="0">
                <a:latin typeface="Arial" charset="0"/>
              </a:rPr>
              <a:t>tengt 2. kafla um menningu</a:t>
            </a:r>
            <a:endParaRPr lang="en-GB" sz="4000" b="1" dirty="0">
              <a:latin typeface="Arial" charset="0"/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sz="4400" b="1" dirty="0" smtClean="0">
                <a:solidFill>
                  <a:srgbClr val="800080"/>
                </a:solidFill>
              </a:rPr>
              <a:t>VIÐMIÐ OG GILDI</a:t>
            </a:r>
            <a:endParaRPr lang="en-GB" sz="4400" b="1" dirty="0">
              <a:solidFill>
                <a:srgbClr val="80008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A17921FD-73DA-4A50-8755-40A9C14F943C}" type="datetime5">
              <a:rPr lang="en-GB"/>
              <a:pPr/>
              <a:t>18-Feb-16</a:t>
            </a:fld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5ECF3107-CAC3-4F26-BFBE-2F6D623D24BC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7772400" cy="1143000"/>
          </a:xfrm>
        </p:spPr>
        <p:txBody>
          <a:bodyPr/>
          <a:lstStyle/>
          <a:p>
            <a:r>
              <a:rPr lang="is-IS" sz="3800" b="1" dirty="0" smtClean="0">
                <a:latin typeface="Arial" charset="0"/>
              </a:rPr>
              <a:t>F</a:t>
            </a:r>
            <a:r>
              <a:rPr lang="is-IS" sz="2400" b="1" dirty="0" smtClean="0">
                <a:latin typeface="Arial" charset="0"/>
              </a:rPr>
              <a:t>ÉLA2AA05 </a:t>
            </a:r>
            <a:r>
              <a:rPr lang="is-IS" sz="3800" b="1" dirty="0">
                <a:latin typeface="Arial" charset="0"/>
              </a:rPr>
              <a:t>– </a:t>
            </a:r>
            <a:r>
              <a:rPr lang="is-IS" sz="3200" b="1" dirty="0">
                <a:latin typeface="Arial" charset="0"/>
              </a:rPr>
              <a:t>Menning</a:t>
            </a:r>
            <a:br>
              <a:rPr lang="is-IS" sz="3200" b="1" dirty="0">
                <a:latin typeface="Arial" charset="0"/>
              </a:rPr>
            </a:br>
            <a:r>
              <a:rPr lang="is-IS" sz="3200" b="1" dirty="0">
                <a:latin typeface="Arial" charset="0"/>
              </a:rPr>
              <a:t> </a:t>
            </a:r>
            <a:r>
              <a:rPr lang="is-IS" sz="3600" b="1" dirty="0" smtClean="0">
                <a:latin typeface="Arial" charset="0"/>
              </a:rPr>
              <a:t>EINSTAKLINGSVERKEFNI = </a:t>
            </a:r>
            <a:r>
              <a:rPr lang="is-IS" sz="3600" b="1" dirty="0" smtClean="0">
                <a:solidFill>
                  <a:schemeClr val="accent2"/>
                </a:solidFill>
                <a:latin typeface="Arial" charset="0"/>
              </a:rPr>
              <a:t>3 MÍN.</a:t>
            </a:r>
            <a:endParaRPr lang="en-GB" sz="36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63DD0-D5E4-4933-B24C-8EDEFF4D917C}" type="datetime5">
              <a:rPr lang="en-GB"/>
              <a:pPr/>
              <a:t>18-Feb-16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152C5-1757-4DD8-9269-93ADEDC835C6}" type="slidenum">
              <a:rPr lang="en-US"/>
              <a:pPr/>
              <a:t>2</a:t>
            </a:fld>
            <a:endParaRPr lang="en-US" dirty="0"/>
          </a:p>
        </p:txBody>
      </p:sp>
      <p:pic>
        <p:nvPicPr>
          <p:cNvPr id="9" name="Picture 11" descr="MCj042388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3"/>
            <a:ext cx="1976869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275856" y="2276872"/>
            <a:ext cx="5532284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s-IS" sz="2400" b="1" dirty="0" smtClean="0">
                <a:solidFill>
                  <a:srgbClr val="800080"/>
                </a:solidFill>
              </a:rPr>
              <a:t>Hefur þú borðað hundakjöt? </a:t>
            </a:r>
          </a:p>
          <a:p>
            <a:r>
              <a:rPr lang="is-IS" sz="2400" b="1" dirty="0" smtClean="0">
                <a:solidFill>
                  <a:srgbClr val="800080"/>
                </a:solidFill>
              </a:rPr>
              <a:t>Hefur þig langað til að smakka það? </a:t>
            </a:r>
            <a:endParaRPr lang="is-IS" sz="2400" dirty="0" smtClean="0"/>
          </a:p>
        </p:txBody>
      </p:sp>
      <p:pic>
        <p:nvPicPr>
          <p:cNvPr id="11" name="Picture 10" descr="MPj042297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857628"/>
            <a:ext cx="2376487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3419872" y="4077072"/>
            <a:ext cx="5567550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s-IS" sz="2400" b="1" dirty="0" smtClean="0">
                <a:solidFill>
                  <a:srgbClr val="800080"/>
                </a:solidFill>
              </a:rPr>
              <a:t>Hefur þú borðað froskalappir?</a:t>
            </a:r>
          </a:p>
          <a:p>
            <a:r>
              <a:rPr lang="is-IS" sz="2400" b="1" dirty="0" smtClean="0">
                <a:solidFill>
                  <a:srgbClr val="800080"/>
                </a:solidFill>
              </a:rPr>
              <a:t>Hefur þig langað til að smakka þær? </a:t>
            </a:r>
            <a:endParaRPr lang="is-I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F44-D9E2-4CC3-9CC6-C903180C5928}" type="datetime5">
              <a:rPr lang="en-GB" smtClean="0"/>
              <a:pPr/>
              <a:t>18-Feb-16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5CFD-5C87-4D2F-9413-17F296CED93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404664"/>
            <a:ext cx="6552728" cy="1143000"/>
          </a:xfrm>
        </p:spPr>
        <p:txBody>
          <a:bodyPr>
            <a:normAutofit fontScale="90000"/>
          </a:bodyPr>
          <a:lstStyle/>
          <a:p>
            <a:r>
              <a:rPr lang="is-IS" sz="3800" b="1" dirty="0" smtClean="0">
                <a:latin typeface="Arial" charset="0"/>
              </a:rPr>
              <a:t>F</a:t>
            </a:r>
            <a:r>
              <a:rPr lang="is-IS" sz="2400" b="1" dirty="0" smtClean="0">
                <a:latin typeface="Arial" charset="0"/>
              </a:rPr>
              <a:t>ÉLA2AA05 </a:t>
            </a:r>
            <a:r>
              <a:rPr lang="is-IS" sz="3800" b="1" dirty="0">
                <a:latin typeface="Arial" charset="0"/>
              </a:rPr>
              <a:t>– </a:t>
            </a:r>
            <a:r>
              <a:rPr lang="is-IS" sz="3200" b="1" dirty="0">
                <a:latin typeface="Arial" charset="0"/>
              </a:rPr>
              <a:t>Menning</a:t>
            </a:r>
            <a:br>
              <a:rPr lang="is-IS" sz="3200" b="1" dirty="0">
                <a:latin typeface="Arial" charset="0"/>
              </a:rPr>
            </a:br>
            <a:r>
              <a:rPr lang="is-IS" sz="3200" b="1" dirty="0">
                <a:latin typeface="Arial" charset="0"/>
              </a:rPr>
              <a:t> </a:t>
            </a:r>
            <a:r>
              <a:rPr lang="is-IS" dirty="0" smtClean="0">
                <a:latin typeface="Arial" charset="0"/>
              </a:rPr>
              <a:t>TRÍÓ</a:t>
            </a:r>
            <a:r>
              <a:rPr lang="is-IS" sz="3800" b="1" dirty="0" smtClean="0">
                <a:latin typeface="Arial" charset="0"/>
              </a:rPr>
              <a:t>VINNA (3)  </a:t>
            </a:r>
            <a:r>
              <a:rPr lang="is-IS" sz="3800" b="1" dirty="0">
                <a:latin typeface="Arial" charset="0"/>
              </a:rPr>
              <a:t>= </a:t>
            </a:r>
            <a:r>
              <a:rPr lang="is-IS" sz="3800" b="1" dirty="0" smtClean="0">
                <a:solidFill>
                  <a:srgbClr val="FF0000"/>
                </a:solidFill>
                <a:latin typeface="Arial" charset="0"/>
              </a:rPr>
              <a:t>5 </a:t>
            </a:r>
            <a:r>
              <a:rPr lang="is-IS" sz="3800" b="1" dirty="0">
                <a:solidFill>
                  <a:srgbClr val="FF0000"/>
                </a:solidFill>
                <a:latin typeface="Arial" charset="0"/>
              </a:rPr>
              <a:t>mín.</a:t>
            </a:r>
            <a:endParaRPr lang="en-GB" sz="3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611560" y="3140968"/>
            <a:ext cx="7344816" cy="136815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tabLst/>
              <a:defRPr/>
            </a:pPr>
            <a:r>
              <a:rPr kumimoji="0" lang="is-I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„Það er hægt að kenna Íslendingum </a:t>
            </a:r>
            <a:r>
              <a:rPr kumimoji="0" lang="is-I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mannát</a:t>
            </a:r>
            <a:r>
              <a:rPr kumimoji="0" lang="is-I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á einum mánuði ef </a:t>
            </a:r>
            <a:r>
              <a:rPr kumimoji="0" lang="is-I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vel er að verki staðið</a:t>
            </a:r>
            <a:r>
              <a:rPr kumimoji="0" lang="is-I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(sbr. kennslufræðina)</a:t>
            </a:r>
            <a:r>
              <a:rPr lang="is-IS" sz="2800" b="1" kern="0" dirty="0" smtClean="0">
                <a:solidFill>
                  <a:srgbClr val="000000"/>
                </a:solidFill>
              </a:rPr>
              <a:t>.“</a:t>
            </a:r>
            <a:endParaRPr kumimoji="0" lang="is-IS" sz="24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3568" y="1628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/>
            </a:pPr>
            <a:r>
              <a:rPr lang="is-IS" sz="2400" b="1" kern="0" dirty="0" smtClean="0">
                <a:solidFill>
                  <a:schemeClr val="accent2"/>
                </a:solidFill>
              </a:rPr>
              <a:t>Ath. Hópstjóri og ritari!</a:t>
            </a:r>
          </a:p>
          <a:p>
            <a:pPr marL="457200" lvl="0" indent="-457200">
              <a:defRPr/>
            </a:pPr>
            <a:r>
              <a:rPr lang="is-IS" sz="2400" b="1" kern="0" dirty="0" smtClean="0">
                <a:solidFill>
                  <a:schemeClr val="accent2"/>
                </a:solidFill>
              </a:rPr>
              <a:t>	Finnið rök </a:t>
            </a:r>
            <a:r>
              <a:rPr lang="is-IS" sz="2400" b="1" kern="0" dirty="0" smtClean="0">
                <a:solidFill>
                  <a:srgbClr val="663300"/>
                </a:solidFill>
              </a:rPr>
              <a:t>með og á móti</a:t>
            </a:r>
            <a:r>
              <a:rPr lang="is-IS" sz="2400" b="1" kern="0" dirty="0" smtClean="0">
                <a:solidFill>
                  <a:schemeClr val="accent2"/>
                </a:solidFill>
              </a:rPr>
              <a:t> fullyrðingunni.</a:t>
            </a:r>
            <a:endParaRPr lang="is-IS" sz="2800" b="1" kern="0" dirty="0" smtClean="0">
              <a:solidFill>
                <a:srgbClr val="000000"/>
              </a:solidFill>
            </a:endParaRPr>
          </a:p>
        </p:txBody>
      </p:sp>
      <p:pic>
        <p:nvPicPr>
          <p:cNvPr id="11" name="Picture 8" descr="MCj0413682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4941168"/>
            <a:ext cx="1462122" cy="1500198"/>
          </a:xfrm>
          <a:prstGeom prst="rect">
            <a:avLst/>
          </a:prstGeom>
        </p:spPr>
      </p:pic>
      <p:pic>
        <p:nvPicPr>
          <p:cNvPr id="12" name="Picture 9" descr="MPj042228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372200" y="764704"/>
            <a:ext cx="1285884" cy="1285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76672"/>
            <a:ext cx="6336704" cy="1143000"/>
          </a:xfrm>
        </p:spPr>
        <p:txBody>
          <a:bodyPr>
            <a:normAutofit/>
          </a:bodyPr>
          <a:lstStyle/>
          <a:p>
            <a:r>
              <a:rPr lang="is-IS" sz="3800" b="1" dirty="0" smtClean="0">
                <a:latin typeface="Arial" charset="0"/>
              </a:rPr>
              <a:t>F</a:t>
            </a:r>
            <a:r>
              <a:rPr lang="is-IS" sz="2400" b="1" dirty="0" smtClean="0">
                <a:latin typeface="Arial" charset="0"/>
              </a:rPr>
              <a:t>ÉLA2AA05 </a:t>
            </a:r>
            <a:r>
              <a:rPr lang="is-IS" sz="3800" b="1" dirty="0">
                <a:latin typeface="Arial" charset="0"/>
              </a:rPr>
              <a:t>– </a:t>
            </a:r>
            <a:r>
              <a:rPr lang="is-IS" sz="3200" b="1" dirty="0">
                <a:latin typeface="Arial" charset="0"/>
              </a:rPr>
              <a:t>Menning</a:t>
            </a:r>
            <a:br>
              <a:rPr lang="is-IS" sz="3200" b="1" dirty="0">
                <a:latin typeface="Arial" charset="0"/>
              </a:rPr>
            </a:br>
            <a:r>
              <a:rPr lang="is-IS" sz="3600" b="1" dirty="0" smtClean="0">
                <a:latin typeface="Arial" charset="0"/>
              </a:rPr>
              <a:t>HÓPVINNA (3x2) = </a:t>
            </a:r>
            <a:r>
              <a:rPr lang="is-IS" sz="3600" b="1" dirty="0" smtClean="0">
                <a:solidFill>
                  <a:srgbClr val="FF0000"/>
                </a:solidFill>
                <a:latin typeface="Arial" charset="0"/>
              </a:rPr>
              <a:t>5 mín.</a:t>
            </a:r>
            <a:endParaRPr lang="en-GB" sz="3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9752-E836-44A0-B802-76278B7D58AE}" type="datetime5">
              <a:rPr lang="en-GB"/>
              <a:pPr/>
              <a:t>18-Feb-16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BA895-657C-4AE8-8BF4-7600BC053FC1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23528" y="2276872"/>
            <a:ext cx="8001056" cy="13665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is-IS" sz="2400" b="1" dirty="0" smtClean="0">
                <a:solidFill>
                  <a:schemeClr val="tx1"/>
                </a:solidFill>
              </a:rPr>
              <a:t>Ath. Hópstjóri og ritari!</a:t>
            </a:r>
          </a:p>
          <a:p>
            <a:pPr marL="457200" indent="-457200">
              <a:lnSpc>
                <a:spcPct val="90000"/>
              </a:lnSpc>
            </a:pPr>
            <a:r>
              <a:rPr lang="is-IS" sz="2400" b="1" dirty="0" smtClean="0">
                <a:solidFill>
                  <a:schemeClr val="tx1"/>
                </a:solidFill>
              </a:rPr>
              <a:t>Takið afstöðu til eftirfarandi fullyrðinga!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is-IS" sz="2000" b="1" dirty="0" smtClean="0">
                <a:solidFill>
                  <a:srgbClr val="000099"/>
                </a:solidFill>
              </a:rPr>
              <a:t>Rökstyðjið mál ykkar </a:t>
            </a:r>
            <a:r>
              <a:rPr lang="is-IS" sz="2000" b="1" dirty="0" smtClean="0">
                <a:solidFill>
                  <a:srgbClr val="663300"/>
                </a:solidFill>
              </a:rPr>
              <a:t>meðal annars</a:t>
            </a:r>
            <a:r>
              <a:rPr lang="is-IS" sz="2000" b="1" dirty="0" smtClean="0">
                <a:solidFill>
                  <a:srgbClr val="000099"/>
                </a:solidFill>
              </a:rPr>
              <a:t> með tilvísun í námsefnið.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is-IS" sz="2400" b="1" dirty="0" smtClean="0">
                <a:solidFill>
                  <a:srgbClr val="FF0000"/>
                </a:solidFill>
              </a:rPr>
              <a:t>Byrjið á því að fara yfir samskiptin á ykkar heimilum.</a:t>
            </a:r>
            <a:endParaRPr lang="is-IS" sz="2400" b="1" dirty="0" smtClean="0">
              <a:solidFill>
                <a:srgbClr val="000099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8343" y="4106478"/>
            <a:ext cx="7572428" cy="24191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</a:pPr>
            <a:r>
              <a:rPr lang="is-IS" b="1" dirty="0" smtClean="0">
                <a:solidFill>
                  <a:srgbClr val="000000"/>
                </a:solidFill>
              </a:rPr>
              <a:t>	</a:t>
            </a:r>
            <a:r>
              <a:rPr lang="is-IS" sz="2400" b="1" dirty="0" smtClean="0">
                <a:solidFill>
                  <a:srgbClr val="000000"/>
                </a:solidFill>
              </a:rPr>
              <a:t>„</a:t>
            </a:r>
            <a:r>
              <a:rPr lang="is-IS" sz="2400" b="1" dirty="0" smtClean="0">
                <a:solidFill>
                  <a:srgbClr val="800080"/>
                </a:solidFill>
              </a:rPr>
              <a:t>Menning heimilanna er að hverfa hér á landi </a:t>
            </a:r>
            <a:r>
              <a:rPr lang="is-IS" sz="2400" b="1" dirty="0" smtClean="0"/>
              <a:t>v</a:t>
            </a:r>
            <a:r>
              <a:rPr lang="is-IS" sz="2400" b="1" dirty="0" smtClean="0">
                <a:solidFill>
                  <a:srgbClr val="000000"/>
                </a:solidFill>
              </a:rPr>
              <a:t>egna þess að fólk þarf að sækja sér </a:t>
            </a:r>
            <a:r>
              <a:rPr lang="is-IS" sz="2400" b="1" dirty="0" smtClean="0">
                <a:solidFill>
                  <a:srgbClr val="000099"/>
                </a:solidFill>
              </a:rPr>
              <a:t>ánægju út fyrir heimili </a:t>
            </a:r>
            <a:r>
              <a:rPr lang="is-IS" sz="2400" b="1" dirty="0" smtClean="0">
                <a:solidFill>
                  <a:srgbClr val="000000"/>
                </a:solidFill>
              </a:rPr>
              <a:t>sín.“ </a:t>
            </a:r>
          </a:p>
          <a:p>
            <a:pPr marL="457200" indent="-457200">
              <a:lnSpc>
                <a:spcPct val="90000"/>
              </a:lnSpc>
            </a:pPr>
            <a:r>
              <a:rPr lang="is-IS" sz="2400" b="1" dirty="0" smtClean="0">
                <a:solidFill>
                  <a:srgbClr val="000000"/>
                </a:solidFill>
              </a:rPr>
              <a:t>	</a:t>
            </a:r>
            <a:r>
              <a:rPr lang="is-IS" sz="2400" b="1" dirty="0" smtClean="0"/>
              <a:t>Fjölskyldumeðlimir hafa ekki lengur yndi af því að sitja heima </a:t>
            </a:r>
            <a:r>
              <a:rPr lang="is-IS" sz="2400" b="1" dirty="0" smtClean="0">
                <a:solidFill>
                  <a:srgbClr val="000000"/>
                </a:solidFill>
              </a:rPr>
              <a:t>og tala saman, lesa þjóðlegar bókmenntir eða kveðast á, </a:t>
            </a:r>
            <a:r>
              <a:rPr lang="is-IS" sz="2400" b="1" dirty="0" smtClean="0">
                <a:solidFill>
                  <a:srgbClr val="3333CC"/>
                </a:solidFill>
              </a:rPr>
              <a:t>enda hættir að eiga samverustund saman.</a:t>
            </a:r>
            <a:r>
              <a:rPr lang="is-IS" sz="2400" b="1" dirty="0" smtClean="0"/>
              <a:t>“</a:t>
            </a:r>
            <a:endParaRPr lang="is-IS" sz="2400" dirty="0" smtClean="0"/>
          </a:p>
        </p:txBody>
      </p:sp>
      <p:pic>
        <p:nvPicPr>
          <p:cNvPr id="2" name="Picture 2" descr="\\odinn\bjo$\My Pictures\MH\FEL1036\2. kafli\að rífas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0"/>
            <a:ext cx="3073524" cy="2207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454</TotalTime>
  <Words>108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Times New Roman</vt:lpstr>
      <vt:lpstr>Trebuchet MS</vt:lpstr>
      <vt:lpstr>Wingdings</vt:lpstr>
      <vt:lpstr>Wingdings 2</vt:lpstr>
      <vt:lpstr>Opulent</vt:lpstr>
      <vt:lpstr>FÉLA2AA05  Verkefni  tengt 2. kafla um menningu</vt:lpstr>
      <vt:lpstr>FÉLA2AA05 – Menning  EINSTAKLINGSVERKEFNI = 3 MÍN.</vt:lpstr>
      <vt:lpstr>FÉLA2AA05 – Menning  TRÍÓVINNA (3)  = 5 mín.</vt:lpstr>
      <vt:lpstr>FÉLA2AA05 – Menning HÓPVINNA (3x2) = 5 mín.</vt:lpstr>
    </vt:vector>
  </TitlesOfParts>
  <Company>Menntaskólinn við Hamrahlíð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FÉL203- FRÁVIK EINSTAKLINGSVERKEFNI</dc:title>
  <dc:creator>bjo</dc:creator>
  <cp:lastModifiedBy>Inga Rún</cp:lastModifiedBy>
  <cp:revision>66</cp:revision>
  <dcterms:created xsi:type="dcterms:W3CDTF">2002-10-31T10:37:03Z</dcterms:created>
  <dcterms:modified xsi:type="dcterms:W3CDTF">2016-02-18T10:13:51Z</dcterms:modified>
</cp:coreProperties>
</file>