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5"/>
  </p:notesMasterIdLst>
  <p:handoutMasterIdLst>
    <p:handoutMasterId r:id="rId6"/>
  </p:handoutMasterIdLst>
  <p:sldIdLst>
    <p:sldId id="260" r:id="rId2"/>
    <p:sldId id="261" r:id="rId3"/>
    <p:sldId id="259" r:id="rId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3333CC"/>
    <a:srgbClr val="00660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655" autoAdjust="0"/>
  </p:normalViewPr>
  <p:slideViewPr>
    <p:cSldViewPr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DD813-3A6D-4B65-847C-46A3FDEABF71}" type="datetimeFigureOut">
              <a:rPr lang="is-IS" smtClean="0"/>
              <a:t>18.2.2016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2B836-D87E-434B-B963-5C6F80D0EAF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04371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is-I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is-I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s-IS" smtClean="0"/>
              <a:t>Click to edit Master text styles</a:t>
            </a:r>
          </a:p>
          <a:p>
            <a:pPr lvl="1"/>
            <a:r>
              <a:rPr lang="en-US" altLang="is-IS" smtClean="0"/>
              <a:t>Second level</a:t>
            </a:r>
          </a:p>
          <a:p>
            <a:pPr lvl="2"/>
            <a:r>
              <a:rPr lang="en-US" altLang="is-IS" smtClean="0"/>
              <a:t>Third level</a:t>
            </a:r>
          </a:p>
          <a:p>
            <a:pPr lvl="3"/>
            <a:r>
              <a:rPr lang="en-US" altLang="is-IS" smtClean="0"/>
              <a:t>Fourth level</a:t>
            </a:r>
          </a:p>
          <a:p>
            <a:pPr lvl="4"/>
            <a:r>
              <a:rPr lang="en-US" altLang="is-I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is-I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AD5A8F10-FD7D-4CC1-A63C-61B6E9204B02}" type="slidenum">
              <a:rPr lang="en-US" altLang="is-IS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11136708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71F4D-02F4-4B17-B9F3-7515BBC29861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96AE-20E5-4C31-B4F5-F5ABC9F39CB5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2311521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24510-14CC-4A99-9580-9F4B9378289E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2B80-7CFF-40EE-8245-98689047EFD9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731603126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24510-14CC-4A99-9580-9F4B9378289E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2B80-7CFF-40EE-8245-98689047EFD9}" type="slidenum">
              <a:rPr lang="en-US" altLang="is-IS" smtClean="0"/>
              <a:pPr/>
              <a:t>‹#›</a:t>
            </a:fld>
            <a:endParaRPr lang="en-US" altLang="is-I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3976870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24510-14CC-4A99-9580-9F4B9378289E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2B80-7CFF-40EE-8245-98689047EFD9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3867180599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24510-14CC-4A99-9580-9F4B9378289E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2B80-7CFF-40EE-8245-98689047EFD9}" type="slidenum">
              <a:rPr lang="en-US" altLang="is-IS" smtClean="0"/>
              <a:pPr/>
              <a:t>‹#›</a:t>
            </a:fld>
            <a:endParaRPr lang="en-US" altLang="is-I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6918971"/>
      </p:ext>
    </p:extLst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24510-14CC-4A99-9580-9F4B9378289E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2B80-7CFF-40EE-8245-98689047EFD9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3006852180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B536E-9866-4DAA-BD06-CB200F9E857C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1DFC-69F6-433D-93F1-9BF5C0C60E8D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3318411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5A5F7-824D-4468-9609-F3F243BA3A2B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6F1B6-7568-4144-AF9F-48024F165F3A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2224187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fld id="{BDA77D4E-075D-4B10-A70E-0019F929419F}" type="datetime5">
              <a:rPr lang="en-GB" altLang="is-IS"/>
              <a:pPr/>
              <a:t>18-Feb-16</a:t>
            </a:fld>
            <a:endParaRPr lang="en-US" alt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0A4E558-7DB3-4927-9281-7D8CB3786B43}" type="slidenum">
              <a:rPr lang="en-US" altLang="is-IS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414740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CDAD-B85B-439B-AF08-64698F77C072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A5F1B-C8BE-43C0-9CFB-AAC57E131D88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1994959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A694B-79D7-417C-9CEC-66FC28EA38BF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058A7-E549-4517-AF0C-2EF35D60A0AA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44453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FE386-3C22-42A6-99CD-1F7A64949CD7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784A9-6D70-4273-B0A9-E643260F8387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271812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D97E4-619F-4228-8DBE-511EEC32791E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6B102-E444-48B8-A5EB-C462F8AD70E8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188853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1BA40-4D76-452F-A965-221D77ADCD9B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B3391-D5B0-4A39-80B8-6C533112328C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422152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B689F-0A9B-4679-8DBA-9260126DEFCF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B1142-AAF5-47AD-9761-9B52AD668D48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102275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77530-0122-48AE-B4BD-99C8FF44077D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01B3E-066B-4DC8-AF3A-688849B02A2A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362792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4889-7693-417B-893A-6799B95E8995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4008-BFAB-4363-87FA-F5FF80CB54A9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147741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24510-14CC-4A99-9580-9F4B9378289E}" type="datetime5">
              <a:rPr lang="en-GB" altLang="is-IS" smtClean="0"/>
              <a:pPr/>
              <a:t>18-Feb-16</a:t>
            </a:fld>
            <a:endParaRPr lang="en-US" alt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3892B80-7CFF-40EE-8245-98689047EFD9}" type="slidenum">
              <a:rPr lang="en-US" altLang="is-IS" smtClean="0"/>
              <a:pPr/>
              <a:t>‹#›</a:t>
            </a:fld>
            <a:endParaRPr lang="en-US" altLang="is-IS"/>
          </a:p>
        </p:txBody>
      </p:sp>
    </p:spTree>
    <p:extLst>
      <p:ext uri="{BB962C8B-B14F-4D97-AF65-F5344CB8AC3E}">
        <p14:creationId xmlns:p14="http://schemas.microsoft.com/office/powerpoint/2010/main" val="219630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9552" y="2404534"/>
            <a:ext cx="6417763" cy="1646302"/>
          </a:xfrm>
        </p:spPr>
        <p:txBody>
          <a:bodyPr/>
          <a:lstStyle/>
          <a:p>
            <a:r>
              <a:rPr lang="is-IS" altLang="is-IS" b="1" dirty="0" smtClean="0">
                <a:latin typeface="Arial" panose="020B0604020202020204" pitchFamily="34" charset="0"/>
              </a:rPr>
              <a:t>FÉLA2AA05 </a:t>
            </a:r>
            <a:r>
              <a:rPr lang="is-IS" altLang="is-IS" sz="4200" b="1" dirty="0">
                <a:latin typeface="Arial" panose="020B0604020202020204" pitchFamily="34" charset="0"/>
              </a:rPr>
              <a:t>BRAUTRYÐJENDURNIR</a:t>
            </a:r>
            <a:br>
              <a:rPr lang="is-IS" altLang="is-IS" sz="4200" b="1" dirty="0">
                <a:latin typeface="Arial" panose="020B0604020202020204" pitchFamily="34" charset="0"/>
              </a:rPr>
            </a:br>
            <a:endParaRPr lang="en-GB" altLang="is-IS" sz="4200" b="1" dirty="0">
              <a:latin typeface="Arial" panose="020B0604020202020204" pitchFamily="34" charset="0"/>
            </a:endParaRP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is-IS" altLang="is-IS" b="1" dirty="0" smtClean="0"/>
              <a:t>HÓPVERKEFNI</a:t>
            </a:r>
            <a:endParaRPr lang="en-GB" altLang="is-IS" b="1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/>
          <a:p>
            <a:fld id="{8EC3482C-09CF-45EE-A6F8-ED93CEA03BD7}" type="datetime5">
              <a:rPr lang="en-GB" altLang="is-IS"/>
              <a:pPr/>
              <a:t>18-Feb-16</a:t>
            </a:fld>
            <a:endParaRPr lang="en-US" altLang="is-I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37785C0F-2F3D-4B35-9811-7683D0105356}" type="slidenum">
              <a:rPr lang="en-US" altLang="is-IS"/>
              <a:pPr/>
              <a:t>1</a:t>
            </a:fld>
            <a:endParaRPr lang="en-US" altLang="is-I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altLang="is-IS" sz="3200" b="1" dirty="0" smtClean="0">
                <a:latin typeface="Arial" panose="020B0604020202020204" pitchFamily="34" charset="0"/>
              </a:rPr>
              <a:t>BRAUTRYÐJENDURNIR</a:t>
            </a:r>
            <a:r>
              <a:rPr lang="is-IS" altLang="is-IS" sz="3200" b="1" dirty="0">
                <a:latin typeface="Arial" panose="020B0604020202020204" pitchFamily="34" charset="0"/>
              </a:rPr>
              <a:t/>
            </a:r>
            <a:br>
              <a:rPr lang="is-IS" altLang="is-IS" sz="3200" b="1" dirty="0">
                <a:latin typeface="Arial" panose="020B0604020202020204" pitchFamily="34" charset="0"/>
              </a:rPr>
            </a:br>
            <a:r>
              <a:rPr lang="is-IS" altLang="is-IS" sz="2800" b="1" dirty="0" smtClean="0">
                <a:latin typeface="Arial" panose="020B0604020202020204" pitchFamily="34" charset="0"/>
              </a:rPr>
              <a:t>EINSTAKLINGSVERKEFNI </a:t>
            </a:r>
            <a:r>
              <a:rPr lang="is-IS" altLang="is-I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= 3 MÍN.</a:t>
            </a:r>
            <a:endParaRPr lang="en-GB" altLang="is-I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523852" y="1772816"/>
            <a:ext cx="6856459" cy="1440160"/>
          </a:xfrm>
        </p:spPr>
        <p:txBody>
          <a:bodyPr>
            <a:normAutofit fontScale="85000" lnSpcReduction="20000"/>
          </a:bodyPr>
          <a:lstStyle/>
          <a:p>
            <a:r>
              <a:rPr lang="is-IS" altLang="is-IS" sz="3000" b="1" dirty="0">
                <a:solidFill>
                  <a:srgbClr val="800080"/>
                </a:solidFill>
              </a:rPr>
              <a:t>Hvaða brautryðjandi hefur </a:t>
            </a:r>
            <a:r>
              <a:rPr lang="is-IS" altLang="is-IS" sz="3000" b="1" dirty="0" smtClean="0"/>
              <a:t>skynsamlegustu skoðanirnar</a:t>
            </a:r>
            <a:r>
              <a:rPr lang="is-IS" altLang="is-IS" sz="3000" b="1" dirty="0">
                <a:solidFill>
                  <a:srgbClr val="800080"/>
                </a:solidFill>
              </a:rPr>
              <a:t> </a:t>
            </a:r>
            <a:r>
              <a:rPr lang="is-IS" altLang="is-IS" sz="3000" b="1" dirty="0" smtClean="0">
                <a:solidFill>
                  <a:srgbClr val="800080"/>
                </a:solidFill>
              </a:rPr>
              <a:t>að </a:t>
            </a:r>
            <a:r>
              <a:rPr lang="is-IS" altLang="is-IS" sz="3000" b="1" dirty="0">
                <a:solidFill>
                  <a:srgbClr val="800080"/>
                </a:solidFill>
              </a:rPr>
              <a:t>þínu mati og </a:t>
            </a:r>
            <a:r>
              <a:rPr lang="is-IS" altLang="is-IS" sz="3000" b="1" dirty="0">
                <a:solidFill>
                  <a:srgbClr val="3333CC"/>
                </a:solidFill>
              </a:rPr>
              <a:t>hvers vegna</a:t>
            </a:r>
            <a:r>
              <a:rPr lang="is-IS" altLang="is-IS" sz="3000" b="1" dirty="0">
                <a:solidFill>
                  <a:srgbClr val="800080"/>
                </a:solidFill>
              </a:rPr>
              <a:t>?</a:t>
            </a:r>
            <a:endParaRPr lang="en-GB" altLang="is-IS" sz="3000" b="1" dirty="0">
              <a:solidFill>
                <a:srgbClr val="800080"/>
              </a:solidFill>
            </a:endParaRPr>
          </a:p>
          <a:p>
            <a:endParaRPr lang="en-GB" altLang="is-IS" sz="2400" dirty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835123" y="3093617"/>
            <a:ext cx="3088110" cy="2567632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GB" altLang="is-IS" sz="2800" b="1" dirty="0">
                <a:solidFill>
                  <a:schemeClr val="tx1"/>
                </a:solidFill>
              </a:rPr>
              <a:t>A. COMTE</a:t>
            </a:r>
          </a:p>
          <a:p>
            <a:pPr lvl="1"/>
            <a:r>
              <a:rPr lang="en-GB" altLang="is-IS" sz="2800" b="1" dirty="0">
                <a:solidFill>
                  <a:schemeClr val="tx1"/>
                </a:solidFill>
              </a:rPr>
              <a:t>H. SPENCER</a:t>
            </a:r>
          </a:p>
          <a:p>
            <a:pPr lvl="1"/>
            <a:r>
              <a:rPr lang="en-GB" altLang="is-IS" sz="2800" b="1" dirty="0">
                <a:solidFill>
                  <a:schemeClr val="tx1"/>
                </a:solidFill>
              </a:rPr>
              <a:t>É. DURKHEIM</a:t>
            </a:r>
          </a:p>
          <a:p>
            <a:pPr lvl="1"/>
            <a:r>
              <a:rPr lang="en-GB" altLang="is-IS" sz="2800" b="1" dirty="0">
                <a:solidFill>
                  <a:schemeClr val="tx1"/>
                </a:solidFill>
              </a:rPr>
              <a:t>K. MARX</a:t>
            </a:r>
          </a:p>
          <a:p>
            <a:pPr lvl="1"/>
            <a:r>
              <a:rPr lang="en-GB" altLang="is-IS" sz="2800" b="1" dirty="0">
                <a:solidFill>
                  <a:schemeClr val="tx1"/>
                </a:solidFill>
              </a:rPr>
              <a:t>M. </a:t>
            </a:r>
            <a:r>
              <a:rPr lang="en-GB" altLang="is-IS" sz="2800" b="1" dirty="0" smtClean="0">
                <a:solidFill>
                  <a:schemeClr val="tx1"/>
                </a:solidFill>
              </a:rPr>
              <a:t>WEBER</a:t>
            </a:r>
          </a:p>
          <a:p>
            <a:pPr lvl="1"/>
            <a:r>
              <a:rPr lang="en-GB" altLang="is-IS" sz="2800" b="1" dirty="0" smtClean="0">
                <a:solidFill>
                  <a:schemeClr val="tx1"/>
                </a:solidFill>
              </a:rPr>
              <a:t>G.H. MEAD</a:t>
            </a:r>
            <a:endParaRPr lang="en-GB" altLang="is-IS" sz="2800" b="1" dirty="0">
              <a:solidFill>
                <a:schemeClr val="tx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FA8C1-260E-4920-A7E5-B660929145FB}" type="datetime5">
              <a:rPr lang="en-GB" altLang="is-IS"/>
              <a:pPr/>
              <a:t>18-Feb-16</a:t>
            </a:fld>
            <a:endParaRPr lang="en-US" alt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F3EF57-B3FA-425F-AE0F-E80436D9B8EC}" type="slidenum">
              <a:rPr lang="en-US" altLang="is-IS"/>
              <a:pPr/>
              <a:t>2</a:t>
            </a:fld>
            <a:endParaRPr lang="en-US" altLang="is-IS"/>
          </a:p>
        </p:txBody>
      </p:sp>
      <p:pic>
        <p:nvPicPr>
          <p:cNvPr id="8" name="Picture 2" descr="\\frigg\bjo$\FEL2036\myndir\a. com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7314" y="191357"/>
            <a:ext cx="1143078" cy="1380748"/>
          </a:xfrm>
          <a:prstGeom prst="rect">
            <a:avLst/>
          </a:prstGeom>
          <a:noFill/>
        </p:spPr>
      </p:pic>
      <p:pic>
        <p:nvPicPr>
          <p:cNvPr id="9" name="Picture 2" descr="\\frigg\bjo$\FEL2036\myndir\herbert spenc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7314" y="1572105"/>
            <a:ext cx="1119350" cy="1484355"/>
          </a:xfrm>
          <a:prstGeom prst="rect">
            <a:avLst/>
          </a:prstGeom>
          <a:noFill/>
        </p:spPr>
      </p:pic>
      <p:pic>
        <p:nvPicPr>
          <p:cNvPr id="10" name="Picture 2" descr="\\frigg\bjo$\FEL2036\myndir\e. durkhei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03535" y="3072702"/>
            <a:ext cx="1152127" cy="1466343"/>
          </a:xfrm>
          <a:prstGeom prst="rect">
            <a:avLst/>
          </a:prstGeom>
          <a:noFill/>
        </p:spPr>
      </p:pic>
      <p:pic>
        <p:nvPicPr>
          <p:cNvPr id="11" name="Picture 2" descr="\\odinn\bjo$\My Pictures\MH\FELA2BB\brautryðjendur\karl-marx-hi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425" y="3077091"/>
            <a:ext cx="2143435" cy="150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\\frigg\bjo$\FEL2036\myndir\m. web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73211" y="4549241"/>
            <a:ext cx="1456895" cy="1605053"/>
          </a:xfrm>
          <a:prstGeom prst="rect">
            <a:avLst/>
          </a:prstGeom>
          <a:noFill/>
        </p:spPr>
      </p:pic>
      <p:pic>
        <p:nvPicPr>
          <p:cNvPr id="13" name="Picture 2" descr="\\frigg\bjo$\FEL2036\myndir\g h mea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19558" y="4693460"/>
            <a:ext cx="1455531" cy="2065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251520" y="20016"/>
            <a:ext cx="4680520" cy="672680"/>
          </a:xfrm>
        </p:spPr>
        <p:txBody>
          <a:bodyPr>
            <a:normAutofit/>
          </a:bodyPr>
          <a:lstStyle/>
          <a:p>
            <a:r>
              <a:rPr lang="is-IS" altLang="is-IS" sz="3800" b="1" dirty="0" smtClean="0">
                <a:latin typeface="Arial" panose="020B0604020202020204" pitchFamily="34" charset="0"/>
              </a:rPr>
              <a:t> Hópvinna </a:t>
            </a:r>
            <a:r>
              <a:rPr lang="is-IS" altLang="is-I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= 10 MÍN.</a:t>
            </a:r>
            <a:endParaRPr lang="en-GB" altLang="is-I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705816"/>
            <a:ext cx="7761288" cy="5542584"/>
          </a:xfrm>
        </p:spPr>
        <p:txBody>
          <a:bodyPr>
            <a:normAutofit/>
          </a:bodyPr>
          <a:lstStyle/>
          <a:p>
            <a:r>
              <a:rPr lang="is-IS" altLang="is-IS" sz="1600" b="1" dirty="0">
                <a:solidFill>
                  <a:srgbClr val="800080"/>
                </a:solidFill>
              </a:rPr>
              <a:t>Ath. Hópstjóri og ritari!</a:t>
            </a:r>
          </a:p>
          <a:p>
            <a:pPr>
              <a:buFont typeface="Wingdings" panose="05000000000000000000" pitchFamily="2" charset="2"/>
              <a:buNone/>
            </a:pPr>
            <a:r>
              <a:rPr lang="is-IS" altLang="is-IS" sz="2000" b="1" dirty="0">
                <a:solidFill>
                  <a:schemeClr val="tx1"/>
                </a:solidFill>
              </a:rPr>
              <a:t>	Svarið eftirfarandi spurningum og </a:t>
            </a:r>
          </a:p>
          <a:p>
            <a:pPr>
              <a:buFont typeface="Wingdings" panose="05000000000000000000" pitchFamily="2" charset="2"/>
              <a:buNone/>
            </a:pPr>
            <a:r>
              <a:rPr lang="is-IS" altLang="is-IS" sz="2000" b="1" dirty="0">
                <a:solidFill>
                  <a:schemeClr val="tx1"/>
                </a:solidFill>
              </a:rPr>
              <a:t>	rökstyðjið mál ykkar með tilvísun í námsefnið</a:t>
            </a:r>
            <a:r>
              <a:rPr lang="is-IS" altLang="is-IS" sz="2000" b="1" dirty="0" smtClean="0">
                <a:solidFill>
                  <a:schemeClr val="tx1"/>
                </a:solidFill>
              </a:rPr>
              <a:t>.</a:t>
            </a:r>
            <a:endParaRPr lang="is-IS" altLang="is-IS" sz="1600" b="1" dirty="0"/>
          </a:p>
          <a:p>
            <a:pPr>
              <a:buFontTx/>
              <a:buNone/>
            </a:pPr>
            <a:r>
              <a:rPr lang="en-GB" altLang="is-IS" sz="2400" b="1" dirty="0" smtClean="0">
                <a:solidFill>
                  <a:srgbClr val="3333CC"/>
                </a:solidFill>
              </a:rPr>
              <a:t>1</a:t>
            </a:r>
            <a:r>
              <a:rPr lang="is-IS" altLang="is-IS" sz="2400" b="1" dirty="0" smtClean="0">
                <a:solidFill>
                  <a:srgbClr val="3333CC"/>
                </a:solidFill>
              </a:rPr>
              <a:t>. Hvert er framlag ykkar brautryðjanda til félagsfræðinnar?</a:t>
            </a:r>
          </a:p>
          <a:p>
            <a:pPr>
              <a:buFontTx/>
              <a:buNone/>
            </a:pPr>
            <a:endParaRPr lang="is-IS" altLang="is-IS" sz="1050" b="1" dirty="0" smtClean="0">
              <a:solidFill>
                <a:srgbClr val="006600"/>
              </a:solidFill>
            </a:endParaRPr>
          </a:p>
          <a:p>
            <a:pPr>
              <a:buFontTx/>
              <a:buNone/>
            </a:pPr>
            <a:r>
              <a:rPr lang="is-IS" altLang="is-IS" sz="2400" b="1" dirty="0" smtClean="0">
                <a:solidFill>
                  <a:srgbClr val="3333CC"/>
                </a:solidFill>
              </a:rPr>
              <a:t>2. Hvað er svona sérstakt við hann?</a:t>
            </a:r>
          </a:p>
          <a:p>
            <a:pPr>
              <a:buFontTx/>
              <a:buNone/>
            </a:pPr>
            <a:endParaRPr lang="is-IS" altLang="is-IS" sz="1050" b="1" dirty="0" smtClean="0">
              <a:solidFill>
                <a:srgbClr val="3333CC"/>
              </a:solidFill>
            </a:endParaRPr>
          </a:p>
          <a:p>
            <a:pPr>
              <a:buFontTx/>
              <a:buNone/>
            </a:pPr>
            <a:r>
              <a:rPr lang="is-IS" altLang="is-IS" sz="2400" b="1" dirty="0" smtClean="0">
                <a:solidFill>
                  <a:srgbClr val="3333CC"/>
                </a:solidFill>
              </a:rPr>
              <a:t>3. Hvaða skoðun hafði hann að hinum brautryðjendunum?</a:t>
            </a:r>
          </a:p>
          <a:p>
            <a:pPr>
              <a:buFontTx/>
              <a:buNone/>
            </a:pPr>
            <a:endParaRPr lang="is-IS" altLang="is-IS" sz="1050" b="1" dirty="0">
              <a:solidFill>
                <a:srgbClr val="3333CC"/>
              </a:solidFill>
            </a:endParaRPr>
          </a:p>
          <a:p>
            <a:pPr>
              <a:buFontTx/>
              <a:buNone/>
            </a:pPr>
            <a:r>
              <a:rPr lang="is-IS" altLang="is-IS" sz="2400" b="1" dirty="0" smtClean="0">
                <a:solidFill>
                  <a:srgbClr val="3333CC"/>
                </a:solidFill>
              </a:rPr>
              <a:t>4. Hvernig viljið þið mæra hann?</a:t>
            </a:r>
          </a:p>
          <a:p>
            <a:pPr>
              <a:buFontTx/>
              <a:buNone/>
            </a:pPr>
            <a:endParaRPr lang="is-IS" altLang="is-IS" sz="1050" b="1" dirty="0">
              <a:solidFill>
                <a:srgbClr val="3333CC"/>
              </a:solidFill>
            </a:endParaRPr>
          </a:p>
          <a:p>
            <a:pPr>
              <a:buFontTx/>
              <a:buNone/>
            </a:pPr>
            <a:r>
              <a:rPr lang="is-IS" altLang="is-IS" sz="2400" b="1" dirty="0" smtClean="0">
                <a:solidFill>
                  <a:srgbClr val="3333CC"/>
                </a:solidFill>
              </a:rPr>
              <a:t>5. Hvernig viljið þið gagnrýna hann?</a:t>
            </a:r>
          </a:p>
          <a:p>
            <a:pPr>
              <a:buFontTx/>
              <a:buNone/>
            </a:pPr>
            <a:endParaRPr lang="is-IS" altLang="is-IS" sz="2400" b="1" dirty="0">
              <a:solidFill>
                <a:srgbClr val="3333CC"/>
              </a:solidFill>
            </a:endParaRPr>
          </a:p>
          <a:p>
            <a:pPr>
              <a:buFontTx/>
              <a:buNone/>
            </a:pPr>
            <a:endParaRPr lang="is-IS" altLang="is-IS" sz="2000" dirty="0"/>
          </a:p>
        </p:txBody>
      </p:sp>
      <p:pic>
        <p:nvPicPr>
          <p:cNvPr id="17415" name="Picture 7" descr="PE01561_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549275"/>
            <a:ext cx="2519362" cy="16716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FE5C1-D28E-4F99-AD14-EE172CBFCDA8}" type="datetime5">
              <a:rPr lang="en-GB" altLang="is-IS"/>
              <a:pPr/>
              <a:t>18-Feb-16</a:t>
            </a:fld>
            <a:endParaRPr lang="en-US" alt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644F4-ABE3-4781-B552-5FA9FC06D0F7}" type="slidenum">
              <a:rPr lang="en-US" altLang="is-IS"/>
              <a:pPr/>
              <a:t>3</a:t>
            </a:fld>
            <a:endParaRPr lang="en-US" altLang="is-I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330</TotalTime>
  <Words>52</Words>
  <Application>Microsoft Office PowerPoint</Application>
  <PresentationFormat>On-screen Show (4:3)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Times New Roman</vt:lpstr>
      <vt:lpstr>Trebuchet MS</vt:lpstr>
      <vt:lpstr>Wingdings</vt:lpstr>
      <vt:lpstr>Wingdings 3</vt:lpstr>
      <vt:lpstr>Facet</vt:lpstr>
      <vt:lpstr>FÉLA2AA05 BRAUTRYÐJENDURNIR </vt:lpstr>
      <vt:lpstr>BRAUTRYÐJENDURNIR EINSTAKLINGSVERKEFNI = 3 MÍN.</vt:lpstr>
      <vt:lpstr> Hópvinna = 10 MÍN.</vt:lpstr>
    </vt:vector>
  </TitlesOfParts>
  <Company>Menntaskólinn við Hamrahlíð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FÉL203- FRÁVIK EINSTAKLINGSVERKEFNI</dc:title>
  <dc:creator>bjo</dc:creator>
  <cp:lastModifiedBy>Inga Rún</cp:lastModifiedBy>
  <cp:revision>37</cp:revision>
  <cp:lastPrinted>2015-09-01T15:39:02Z</cp:lastPrinted>
  <dcterms:created xsi:type="dcterms:W3CDTF">2002-10-31T10:37:03Z</dcterms:created>
  <dcterms:modified xsi:type="dcterms:W3CDTF">2016-02-18T10:10:09Z</dcterms:modified>
</cp:coreProperties>
</file>